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1" r:id="rId8"/>
    <p:sldId id="262" r:id="rId9"/>
    <p:sldId id="263" r:id="rId10"/>
    <p:sldId id="264" r:id="rId11"/>
    <p:sldId id="265" r:id="rId12"/>
    <p:sldId id="267" r:id="rId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1896" y="10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4E05A673-1C61-485A-9D98-11FAEF9374F0}" type="datetimeFigureOut">
              <a:rPr lang="fr-FR" smtClean="0"/>
              <a:t>08/01/2017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2388128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E05A673-1C61-485A-9D98-11FAEF9374F0}" type="datetimeFigureOut">
              <a:rPr lang="fr-FR" smtClean="0"/>
              <a:t>08/01/2017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2733365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E05A673-1C61-485A-9D98-11FAEF9374F0}" type="datetimeFigureOut">
              <a:rPr lang="fr-FR" smtClean="0"/>
              <a:t>08/01/2017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417232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E05A673-1C61-485A-9D98-11FAEF9374F0}" type="datetimeFigureOut">
              <a:rPr lang="fr-FR" smtClean="0"/>
              <a:t>08/01/2017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352044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4E05A673-1C61-485A-9D98-11FAEF9374F0}" type="datetimeFigureOut">
              <a:rPr lang="fr-FR" smtClean="0"/>
              <a:t>08/01/2017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25705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4E05A673-1C61-485A-9D98-11FAEF9374F0}" type="datetimeFigureOut">
              <a:rPr lang="fr-FR" smtClean="0"/>
              <a:t>08/01/2017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3547085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4E05A673-1C61-485A-9D98-11FAEF9374F0}" type="datetimeFigureOut">
              <a:rPr lang="fr-FR" smtClean="0"/>
              <a:t>08/01/2017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61495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4E05A673-1C61-485A-9D98-11FAEF9374F0}" type="datetimeFigureOut">
              <a:rPr lang="fr-FR" smtClean="0"/>
              <a:t>08/01/2017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3415847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E05A673-1C61-485A-9D98-11FAEF9374F0}" type="datetimeFigureOut">
              <a:rPr lang="fr-FR" smtClean="0"/>
              <a:t>08/01/2017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5214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4E05A673-1C61-485A-9D98-11FAEF9374F0}" type="datetimeFigureOut">
              <a:rPr lang="fr-FR" smtClean="0"/>
              <a:t>08/01/2017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1277985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4E05A673-1C61-485A-9D98-11FAEF9374F0}" type="datetimeFigureOut">
              <a:rPr lang="fr-FR" smtClean="0"/>
              <a:t>08/01/2017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203724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05A673-1C61-485A-9D98-11FAEF9374F0}" type="datetimeFigureOut">
              <a:rPr lang="fr-FR" smtClean="0"/>
              <a:t>08/01/2017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D2798-8579-462F-A171-8E33C635011C}" type="slidenum">
              <a:rPr lang="fr-FR" smtClean="0"/>
              <a:t>‹N°›</a:t>
            </a:fld>
            <a:endParaRPr lang="fr-FR"/>
          </a:p>
        </p:txBody>
      </p:sp>
    </p:spTree>
    <p:extLst>
      <p:ext uri="{BB962C8B-B14F-4D97-AF65-F5344CB8AC3E}">
        <p14:creationId xmlns:p14="http://schemas.microsoft.com/office/powerpoint/2010/main" val="3631010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INKARMA </a:t>
            </a:r>
            <a:endParaRPr lang="fr-FR" dirty="0"/>
          </a:p>
        </p:txBody>
      </p:sp>
      <p:sp>
        <p:nvSpPr>
          <p:cNvPr id="3" name="Sous-titre 2"/>
          <p:cNvSpPr>
            <a:spLocks noGrp="1"/>
          </p:cNvSpPr>
          <p:nvPr>
            <p:ph type="subTitle" idx="1"/>
          </p:nvPr>
        </p:nvSpPr>
        <p:spPr/>
        <p:txBody>
          <a:bodyPr/>
          <a:lstStyle/>
          <a:p>
            <a:endParaRPr lang="fr-F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6744"/>
            <a:ext cx="12192000" cy="8127998"/>
          </a:xfrm>
          <a:prstGeom prst="rect">
            <a:avLst/>
          </a:prstGeom>
        </p:spPr>
      </p:pic>
    </p:spTree>
    <p:extLst>
      <p:ext uri="{BB962C8B-B14F-4D97-AF65-F5344CB8AC3E}">
        <p14:creationId xmlns:p14="http://schemas.microsoft.com/office/powerpoint/2010/main" val="318588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VIII / Bilan </a:t>
            </a:r>
            <a:endParaRPr lang="fr-FR" dirty="0"/>
          </a:p>
        </p:txBody>
      </p:sp>
      <p:sp>
        <p:nvSpPr>
          <p:cNvPr id="3" name="Espace réservé du contenu 2"/>
          <p:cNvSpPr>
            <a:spLocks noGrp="1"/>
          </p:cNvSpPr>
          <p:nvPr>
            <p:ph idx="1"/>
          </p:nvPr>
        </p:nvSpPr>
        <p:spPr/>
        <p:txBody>
          <a:bodyPr/>
          <a:lstStyle/>
          <a:p>
            <a:r>
              <a:rPr lang="fr-FR" dirty="0" smtClean="0">
                <a:latin typeface="Futura Std Medium" panose="020B0502020204020303" pitchFamily="34" charset="0"/>
              </a:rPr>
              <a:t>On a surestimé notre capacité de travail : projet ambitieux  cependant trop volumineux pour un groupe de deux si nous voulons garder certains standards de qualité</a:t>
            </a:r>
          </a:p>
          <a:p>
            <a:r>
              <a:rPr lang="fr-FR" dirty="0" smtClean="0">
                <a:latin typeface="Futura Std Medium" panose="020B0502020204020303" pitchFamily="34" charset="0"/>
              </a:rPr>
              <a:t>Il nous aurait fallu une personne dédiée uniquement au scénario</a:t>
            </a:r>
          </a:p>
          <a:p>
            <a:endParaRPr lang="fr-FR" dirty="0" smtClean="0">
              <a:latin typeface="Futura Std Medium" panose="020B0502020204020303" pitchFamily="34" charset="0"/>
            </a:endParaRPr>
          </a:p>
        </p:txBody>
      </p:sp>
    </p:spTree>
    <p:extLst>
      <p:ext uri="{BB962C8B-B14F-4D97-AF65-F5344CB8AC3E}">
        <p14:creationId xmlns:p14="http://schemas.microsoft.com/office/powerpoint/2010/main" val="37985477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IX / Conclusion</a:t>
            </a:r>
            <a:endParaRPr lang="fr-FR" dirty="0"/>
          </a:p>
        </p:txBody>
      </p:sp>
      <p:sp>
        <p:nvSpPr>
          <p:cNvPr id="3" name="Espace réservé du contenu 2"/>
          <p:cNvSpPr>
            <a:spLocks noGrp="1"/>
          </p:cNvSpPr>
          <p:nvPr>
            <p:ph idx="1"/>
          </p:nvPr>
        </p:nvSpPr>
        <p:spPr/>
        <p:txBody>
          <a:bodyPr/>
          <a:lstStyle/>
          <a:p>
            <a:r>
              <a:rPr lang="fr-FR" dirty="0" smtClean="0">
                <a:latin typeface="Futura Std Medium" panose="020B0502020204020303" pitchFamily="34" charset="0"/>
              </a:rPr>
              <a:t>10/10 </a:t>
            </a:r>
            <a:r>
              <a:rPr lang="fr-FR" dirty="0" err="1" smtClean="0">
                <a:latin typeface="Futura Std Medium" panose="020B0502020204020303" pitchFamily="34" charset="0"/>
              </a:rPr>
              <a:t>would</a:t>
            </a:r>
            <a:r>
              <a:rPr lang="fr-FR" dirty="0" smtClean="0">
                <a:latin typeface="Futura Std Medium" panose="020B0502020204020303" pitchFamily="34" charset="0"/>
              </a:rPr>
              <a:t> </a:t>
            </a:r>
            <a:r>
              <a:rPr lang="fr-FR" dirty="0" err="1" smtClean="0">
                <a:latin typeface="Futura Std Medium" panose="020B0502020204020303" pitchFamily="34" charset="0"/>
              </a:rPr>
              <a:t>redo</a:t>
            </a:r>
            <a:endParaRPr lang="fr-FR" dirty="0" smtClean="0">
              <a:latin typeface="Futura Std Medium" panose="020B0502020204020303" pitchFamily="34" charset="0"/>
            </a:endParaRPr>
          </a:p>
          <a:p>
            <a:r>
              <a:rPr lang="fr-FR" dirty="0" smtClean="0">
                <a:latin typeface="Futura Std Medium" panose="020B0502020204020303" pitchFamily="34" charset="0"/>
              </a:rPr>
              <a:t>On aimerais voir le projet prendre plus d’ampleur</a:t>
            </a:r>
            <a:endParaRPr lang="fr-FR" dirty="0">
              <a:latin typeface="Futura Std Medium" panose="020B0502020204020303" pitchFamily="34" charset="0"/>
            </a:endParaRPr>
          </a:p>
        </p:txBody>
      </p:sp>
    </p:spTree>
    <p:extLst>
      <p:ext uri="{BB962C8B-B14F-4D97-AF65-F5344CB8AC3E}">
        <p14:creationId xmlns:p14="http://schemas.microsoft.com/office/powerpoint/2010/main" val="4028871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51" y="-647700"/>
            <a:ext cx="16265591" cy="8077200"/>
          </a:xfrm>
          <a:prstGeom prst="rect">
            <a:avLst/>
          </a:prstGeom>
        </p:spPr>
      </p:pic>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normAutofit/>
          </a:bodyPr>
          <a:lstStyle/>
          <a:p>
            <a:pPr marL="0" indent="0" algn="ctr">
              <a:buNone/>
            </a:pPr>
            <a:endParaRPr lang="fr-FR" sz="3600" dirty="0" smtClean="0">
              <a:solidFill>
                <a:schemeClr val="bg1"/>
              </a:solidFill>
              <a:latin typeface="Futura Std Medium" panose="020B0502020204020303" pitchFamily="34" charset="0"/>
            </a:endParaRPr>
          </a:p>
          <a:p>
            <a:pPr marL="0" indent="0" algn="ctr">
              <a:buNone/>
            </a:pPr>
            <a:endParaRPr lang="fr-FR" sz="3600" dirty="0">
              <a:solidFill>
                <a:schemeClr val="bg1"/>
              </a:solidFill>
              <a:latin typeface="Futura Std Medium" panose="020B0502020204020303" pitchFamily="34" charset="0"/>
            </a:endParaRPr>
          </a:p>
          <a:p>
            <a:pPr marL="0" indent="0" algn="ctr">
              <a:buNone/>
            </a:pPr>
            <a:r>
              <a:rPr lang="fr-FR" sz="3600" dirty="0" smtClean="0">
                <a:solidFill>
                  <a:schemeClr val="bg1"/>
                </a:solidFill>
                <a:latin typeface="Futura Std Medium" panose="020B0502020204020303" pitchFamily="34" charset="0"/>
              </a:rPr>
              <a:t>Des questions ? Nous sommes là pour y répondre !</a:t>
            </a:r>
            <a:endParaRPr lang="fr-FR" sz="3600" dirty="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3378761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220" y="-285751"/>
            <a:ext cx="13915470" cy="9277981"/>
          </a:xfrm>
          <a:prstGeom prst="rect">
            <a:avLst/>
          </a:prstGeom>
        </p:spPr>
      </p:pic>
      <p:sp>
        <p:nvSpPr>
          <p:cNvPr id="2" name="Titre 1"/>
          <p:cNvSpPr>
            <a:spLocks noGrp="1"/>
          </p:cNvSpPr>
          <p:nvPr>
            <p:ph type="title"/>
          </p:nvPr>
        </p:nvSpPr>
        <p:spPr/>
        <p:txBody>
          <a:bodyPr/>
          <a:lstStyle/>
          <a:p>
            <a:r>
              <a:rPr lang="fr-FR" dirty="0" smtClean="0">
                <a:solidFill>
                  <a:schemeClr val="bg1"/>
                </a:solidFill>
                <a:latin typeface="Futura-Light" panose="020B0400000000000000" pitchFamily="34" charset="0"/>
              </a:rPr>
              <a:t>I/ Origine du projet</a:t>
            </a:r>
            <a:endParaRPr lang="fr-FR" dirty="0">
              <a:solidFill>
                <a:schemeClr val="bg1"/>
              </a:solidFill>
              <a:latin typeface="Futura-Light" panose="020B0400000000000000" pitchFamily="34" charset="0"/>
            </a:endParaRPr>
          </a:p>
        </p:txBody>
      </p:sp>
      <p:sp>
        <p:nvSpPr>
          <p:cNvPr id="3" name="Espace réservé du contenu 2"/>
          <p:cNvSpPr>
            <a:spLocks noGrp="1"/>
          </p:cNvSpPr>
          <p:nvPr>
            <p:ph idx="1"/>
          </p:nvPr>
        </p:nvSpPr>
        <p:spPr/>
        <p:txBody>
          <a:bodyPr/>
          <a:lstStyle/>
          <a:p>
            <a:pPr marL="0" indent="0">
              <a:buNone/>
            </a:pPr>
            <a:r>
              <a:rPr lang="fr-FR" dirty="0" smtClean="0">
                <a:solidFill>
                  <a:schemeClr val="bg1"/>
                </a:solidFill>
                <a:latin typeface="Futura Std Medium" panose="020B0502020204020303" pitchFamily="34" charset="0"/>
              </a:rPr>
              <a:t>• Motivations :</a:t>
            </a:r>
          </a:p>
          <a:p>
            <a:pPr marL="0" indent="0">
              <a:buNone/>
            </a:pPr>
            <a:r>
              <a:rPr lang="fr-FR" dirty="0" smtClean="0">
                <a:solidFill>
                  <a:schemeClr val="bg1"/>
                </a:solidFill>
                <a:latin typeface="Futura Std Medium" panose="020B0502020204020303" pitchFamily="34" charset="0"/>
              </a:rPr>
              <a:t>Envie de faire un projet en rapport avec le jeu vidéo, quelque chose de ludique.</a:t>
            </a:r>
          </a:p>
          <a:p>
            <a:pPr marL="0" indent="0">
              <a:buNone/>
            </a:pPr>
            <a:r>
              <a:rPr lang="fr-FR" dirty="0" smtClean="0">
                <a:solidFill>
                  <a:schemeClr val="bg1"/>
                </a:solidFill>
                <a:latin typeface="Futura Std Medium" panose="020B0502020204020303" pitchFamily="34" charset="0"/>
              </a:rPr>
              <a:t>Un projet pluridisciplinaire.</a:t>
            </a:r>
          </a:p>
          <a:p>
            <a:pPr marL="0" indent="0">
              <a:buNone/>
            </a:pPr>
            <a:r>
              <a:rPr lang="fr-FR" dirty="0" smtClean="0">
                <a:solidFill>
                  <a:schemeClr val="bg1"/>
                </a:solidFill>
                <a:latin typeface="Futura Std Medium" panose="020B0502020204020303" pitchFamily="34" charset="0"/>
              </a:rPr>
              <a:t>Non limité et très créatif.</a:t>
            </a:r>
          </a:p>
          <a:p>
            <a:pPr marL="0" indent="0">
              <a:buNone/>
            </a:pPr>
            <a:r>
              <a:rPr lang="fr-FR" dirty="0" smtClean="0">
                <a:solidFill>
                  <a:schemeClr val="bg1"/>
                </a:solidFill>
                <a:latin typeface="Futura Std Medium" panose="020B0502020204020303" pitchFamily="34" charset="0"/>
              </a:rPr>
              <a:t>• Commanditaire :</a:t>
            </a:r>
          </a:p>
          <a:p>
            <a:pPr marL="0" indent="0">
              <a:buNone/>
            </a:pPr>
            <a:r>
              <a:rPr lang="fr-FR" dirty="0" smtClean="0">
                <a:solidFill>
                  <a:schemeClr val="bg1"/>
                </a:solidFill>
                <a:latin typeface="Futura Std Medium" panose="020B0502020204020303" pitchFamily="34" charset="0"/>
              </a:rPr>
              <a:t>Mr Dubois , interne a l’IUT &gt;  Facilite la communication.</a:t>
            </a:r>
          </a:p>
          <a:p>
            <a:pPr marL="0" indent="0">
              <a:buNone/>
            </a:pPr>
            <a:r>
              <a:rPr lang="fr-FR" dirty="0" smtClean="0">
                <a:solidFill>
                  <a:schemeClr val="bg1"/>
                </a:solidFill>
                <a:latin typeface="Futura Std Medium" panose="020B0502020204020303" pitchFamily="34" charset="0"/>
              </a:rPr>
              <a:t>• Projet original et de niche.</a:t>
            </a:r>
            <a:endParaRPr lang="fr-FR" dirty="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1058670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6" y="-914498"/>
            <a:ext cx="12334875" cy="8505924"/>
          </a:xfrm>
          <a:prstGeom prst="rect">
            <a:avLst/>
          </a:prstGeom>
        </p:spPr>
      </p:pic>
      <p:sp>
        <p:nvSpPr>
          <p:cNvPr id="2" name="Titre 1"/>
          <p:cNvSpPr>
            <a:spLocks noGrp="1"/>
          </p:cNvSpPr>
          <p:nvPr>
            <p:ph type="title"/>
          </p:nvPr>
        </p:nvSpPr>
        <p:spPr/>
        <p:txBody>
          <a:bodyPr/>
          <a:lstStyle/>
          <a:p>
            <a:r>
              <a:rPr lang="fr-FR" dirty="0" smtClean="0">
                <a:solidFill>
                  <a:schemeClr val="bg1"/>
                </a:solidFill>
                <a:latin typeface="Futura-Light" panose="020B0400000000000000" pitchFamily="34" charset="0"/>
              </a:rPr>
              <a:t>II/ Objectifs </a:t>
            </a:r>
            <a:endParaRPr lang="fr-FR" dirty="0">
              <a:solidFill>
                <a:schemeClr val="bg1"/>
              </a:solidFill>
              <a:latin typeface="Futura-Light" panose="020B0400000000000000" pitchFamily="34" charset="0"/>
            </a:endParaRPr>
          </a:p>
        </p:txBody>
      </p:sp>
      <p:sp>
        <p:nvSpPr>
          <p:cNvPr id="3" name="Espace réservé du contenu 2"/>
          <p:cNvSpPr>
            <a:spLocks noGrp="1"/>
          </p:cNvSpPr>
          <p:nvPr>
            <p:ph idx="1"/>
          </p:nvPr>
        </p:nvSpPr>
        <p:spPr/>
        <p:txBody>
          <a:bodyPr/>
          <a:lstStyle/>
          <a:p>
            <a:r>
              <a:rPr lang="fr-FR" dirty="0" smtClean="0">
                <a:solidFill>
                  <a:schemeClr val="bg1"/>
                </a:solidFill>
                <a:latin typeface="Futura Std Medium" panose="020B0502020204020303" pitchFamily="34" charset="0"/>
              </a:rPr>
              <a:t>Créer une application </a:t>
            </a:r>
            <a:r>
              <a:rPr lang="fr-FR" dirty="0" err="1" smtClean="0">
                <a:solidFill>
                  <a:schemeClr val="bg1"/>
                </a:solidFill>
                <a:latin typeface="Futura Std Medium" panose="020B0502020204020303" pitchFamily="34" charset="0"/>
              </a:rPr>
              <a:t>android</a:t>
            </a:r>
            <a:r>
              <a:rPr lang="fr-FR" dirty="0" smtClean="0">
                <a:solidFill>
                  <a:schemeClr val="bg1"/>
                </a:solidFill>
                <a:latin typeface="Futura Std Medium" panose="020B0502020204020303" pitchFamily="34" charset="0"/>
              </a:rPr>
              <a:t> d ’histoire interactive et en assurer sa conception de A à Z, et sa communication.</a:t>
            </a:r>
          </a:p>
          <a:p>
            <a:endParaRPr lang="fr-FR" dirty="0" smtClean="0">
              <a:solidFill>
                <a:schemeClr val="bg1"/>
              </a:solidFill>
              <a:latin typeface="Futura Std Medium" panose="020B0502020204020303" pitchFamily="34" charset="0"/>
            </a:endParaRPr>
          </a:p>
          <a:p>
            <a:r>
              <a:rPr lang="fr-FR" dirty="0" smtClean="0">
                <a:solidFill>
                  <a:schemeClr val="bg1"/>
                </a:solidFill>
                <a:latin typeface="Futura Std Medium" panose="020B0502020204020303" pitchFamily="34" charset="0"/>
              </a:rPr>
              <a:t>Atteindre un public assez large grâce à notre communication.</a:t>
            </a:r>
          </a:p>
        </p:txBody>
      </p:sp>
    </p:spTree>
    <p:extLst>
      <p:ext uri="{BB962C8B-B14F-4D97-AF65-F5344CB8AC3E}">
        <p14:creationId xmlns:p14="http://schemas.microsoft.com/office/powerpoint/2010/main" val="1603806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8106"/>
            <a:ext cx="12192000" cy="6841787"/>
          </a:xfrm>
          <a:prstGeom prst="rect">
            <a:avLst/>
          </a:prstGeom>
        </p:spPr>
      </p:pic>
      <p:sp>
        <p:nvSpPr>
          <p:cNvPr id="2" name="Titre 1"/>
          <p:cNvSpPr>
            <a:spLocks noGrp="1"/>
          </p:cNvSpPr>
          <p:nvPr>
            <p:ph type="title"/>
          </p:nvPr>
        </p:nvSpPr>
        <p:spPr/>
        <p:txBody>
          <a:bodyPr/>
          <a:lstStyle/>
          <a:p>
            <a:r>
              <a:rPr lang="fr-FR" dirty="0" smtClean="0">
                <a:solidFill>
                  <a:schemeClr val="bg1"/>
                </a:solidFill>
                <a:latin typeface="Futura-Light" panose="020B0400000000000000" pitchFamily="34" charset="0"/>
              </a:rPr>
              <a:t>III/ Concept/pitch(Univers)</a:t>
            </a:r>
            <a:endParaRPr lang="fr-FR" dirty="0">
              <a:solidFill>
                <a:schemeClr val="bg1"/>
              </a:solidFill>
              <a:latin typeface="Futura-Light" panose="020B0400000000000000" pitchFamily="34" charset="0"/>
            </a:endParaRPr>
          </a:p>
        </p:txBody>
      </p:sp>
      <p:sp>
        <p:nvSpPr>
          <p:cNvPr id="3" name="Espace réservé du contenu 2"/>
          <p:cNvSpPr>
            <a:spLocks noGrp="1"/>
          </p:cNvSpPr>
          <p:nvPr>
            <p:ph idx="1"/>
          </p:nvPr>
        </p:nvSpPr>
        <p:spPr/>
        <p:txBody>
          <a:bodyPr/>
          <a:lstStyle/>
          <a:p>
            <a:r>
              <a:rPr lang="fr-FR" dirty="0" smtClean="0">
                <a:solidFill>
                  <a:schemeClr val="bg1"/>
                </a:solidFill>
                <a:latin typeface="Futura Std Medium" panose="020B0502020204020303" pitchFamily="34" charset="0"/>
              </a:rPr>
              <a:t>Un univers médiéval </a:t>
            </a:r>
            <a:r>
              <a:rPr lang="fr-FR" dirty="0" err="1" smtClean="0">
                <a:solidFill>
                  <a:schemeClr val="bg1"/>
                </a:solidFill>
                <a:latin typeface="Futura Std Medium" panose="020B0502020204020303" pitchFamily="34" charset="0"/>
              </a:rPr>
              <a:t>fantasy</a:t>
            </a:r>
            <a:r>
              <a:rPr lang="fr-FR" dirty="0" smtClean="0">
                <a:solidFill>
                  <a:schemeClr val="bg1"/>
                </a:solidFill>
                <a:latin typeface="Futura Std Medium" panose="020B0502020204020303" pitchFamily="34" charset="0"/>
              </a:rPr>
              <a:t>. Inspiré de Tolkien, </a:t>
            </a:r>
            <a:r>
              <a:rPr lang="fr-FR" dirty="0" err="1" smtClean="0">
                <a:solidFill>
                  <a:schemeClr val="bg1"/>
                </a:solidFill>
                <a:latin typeface="Futura Std Medium" panose="020B0502020204020303" pitchFamily="34" charset="0"/>
              </a:rPr>
              <a:t>Stein’s</a:t>
            </a:r>
            <a:r>
              <a:rPr lang="fr-FR" dirty="0" smtClean="0">
                <a:solidFill>
                  <a:schemeClr val="bg1"/>
                </a:solidFill>
                <a:latin typeface="Futura Std Medium" panose="020B0502020204020303" pitchFamily="34" charset="0"/>
              </a:rPr>
              <a:t>; </a:t>
            </a:r>
            <a:r>
              <a:rPr lang="fr-FR" dirty="0" err="1" smtClean="0">
                <a:solidFill>
                  <a:schemeClr val="bg1"/>
                </a:solidFill>
                <a:latin typeface="Futura Std Medium" panose="020B0502020204020303" pitchFamily="34" charset="0"/>
              </a:rPr>
              <a:t>Gate</a:t>
            </a:r>
            <a:r>
              <a:rPr lang="fr-FR" dirty="0" smtClean="0">
                <a:solidFill>
                  <a:schemeClr val="bg1"/>
                </a:solidFill>
                <a:latin typeface="Futura Std Medium" panose="020B0502020204020303" pitchFamily="34" charset="0"/>
              </a:rPr>
              <a:t>, </a:t>
            </a:r>
            <a:r>
              <a:rPr lang="fr-FR" dirty="0" err="1" smtClean="0">
                <a:solidFill>
                  <a:schemeClr val="bg1"/>
                </a:solidFill>
                <a:latin typeface="Futura Std Medium" panose="020B0502020204020303" pitchFamily="34" charset="0"/>
              </a:rPr>
              <a:t>Everlasting</a:t>
            </a:r>
            <a:r>
              <a:rPr lang="fr-FR" dirty="0" smtClean="0">
                <a:solidFill>
                  <a:schemeClr val="bg1"/>
                </a:solidFill>
                <a:latin typeface="Futura Std Medium" panose="020B0502020204020303" pitchFamily="34" charset="0"/>
              </a:rPr>
              <a:t> </a:t>
            </a:r>
            <a:r>
              <a:rPr lang="fr-FR" dirty="0" err="1" smtClean="0">
                <a:solidFill>
                  <a:schemeClr val="bg1"/>
                </a:solidFill>
                <a:latin typeface="Futura Std Medium" panose="020B0502020204020303" pitchFamily="34" charset="0"/>
              </a:rPr>
              <a:t>Summer</a:t>
            </a:r>
            <a:r>
              <a:rPr lang="fr-FR" dirty="0" smtClean="0">
                <a:solidFill>
                  <a:schemeClr val="bg1"/>
                </a:solidFill>
                <a:latin typeface="Futura Std Medium" panose="020B0502020204020303" pitchFamily="34" charset="0"/>
              </a:rPr>
              <a:t>, Les livres dont vous êtes le héro, Final </a:t>
            </a:r>
            <a:r>
              <a:rPr lang="fr-FR" dirty="0" err="1" smtClean="0">
                <a:solidFill>
                  <a:schemeClr val="bg1"/>
                </a:solidFill>
                <a:latin typeface="Futura Std Medium" panose="020B0502020204020303" pitchFamily="34" charset="0"/>
              </a:rPr>
              <a:t>fantasy</a:t>
            </a:r>
            <a:r>
              <a:rPr lang="fr-FR" dirty="0" smtClean="0">
                <a:solidFill>
                  <a:schemeClr val="bg1"/>
                </a:solidFill>
                <a:latin typeface="Futura Std Medium" panose="020B0502020204020303" pitchFamily="34" charset="0"/>
              </a:rPr>
              <a:t>, Dragon </a:t>
            </a:r>
            <a:r>
              <a:rPr lang="fr-FR" dirty="0" err="1" smtClean="0">
                <a:solidFill>
                  <a:schemeClr val="bg1"/>
                </a:solidFill>
                <a:latin typeface="Futura Std Medium" panose="020B0502020204020303" pitchFamily="34" charset="0"/>
              </a:rPr>
              <a:t>Quest</a:t>
            </a:r>
            <a:r>
              <a:rPr lang="fr-FR" dirty="0" smtClean="0">
                <a:solidFill>
                  <a:schemeClr val="bg1"/>
                </a:solidFill>
                <a:latin typeface="Futura Std Medium" panose="020B0502020204020303" pitchFamily="34" charset="0"/>
              </a:rPr>
              <a:t> et autres RPG </a:t>
            </a:r>
            <a:r>
              <a:rPr lang="fr-FR" dirty="0" err="1" smtClean="0">
                <a:solidFill>
                  <a:schemeClr val="bg1"/>
                </a:solidFill>
                <a:latin typeface="Futura Std Medium" panose="020B0502020204020303" pitchFamily="34" charset="0"/>
              </a:rPr>
              <a:t>Japonnais</a:t>
            </a:r>
            <a:r>
              <a:rPr lang="fr-FR" dirty="0" smtClean="0">
                <a:solidFill>
                  <a:schemeClr val="bg1"/>
                </a:solidFill>
                <a:latin typeface="Futura Std Medium" panose="020B0502020204020303" pitchFamily="34" charset="0"/>
              </a:rPr>
              <a:t>. Hyper </a:t>
            </a:r>
            <a:r>
              <a:rPr lang="fr-FR" dirty="0">
                <a:solidFill>
                  <a:schemeClr val="bg1"/>
                </a:solidFill>
                <a:latin typeface="Futura Std Medium" panose="020B0502020204020303" pitchFamily="34" charset="0"/>
              </a:rPr>
              <a:t>L</a:t>
            </a:r>
            <a:r>
              <a:rPr lang="fr-FR" dirty="0" smtClean="0">
                <a:solidFill>
                  <a:schemeClr val="bg1"/>
                </a:solidFill>
                <a:latin typeface="Futura Std Medium" panose="020B0502020204020303" pitchFamily="34" charset="0"/>
              </a:rPr>
              <a:t>ight Drifter. Inspiré de style BD</a:t>
            </a:r>
          </a:p>
          <a:p>
            <a:endParaRPr lang="fr-FR" dirty="0" smtClean="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2082097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78538"/>
            <a:ext cx="12192000" cy="8144036"/>
          </a:xfrm>
          <a:prstGeom prst="rect">
            <a:avLst/>
          </a:prstGeom>
        </p:spPr>
      </p:pic>
      <p:sp>
        <p:nvSpPr>
          <p:cNvPr id="2" name="Titre 1"/>
          <p:cNvSpPr>
            <a:spLocks noGrp="1"/>
          </p:cNvSpPr>
          <p:nvPr>
            <p:ph type="title"/>
          </p:nvPr>
        </p:nvSpPr>
        <p:spPr/>
        <p:txBody>
          <a:bodyPr/>
          <a:lstStyle/>
          <a:p>
            <a:r>
              <a:rPr lang="fr-FR" dirty="0" smtClean="0">
                <a:solidFill>
                  <a:schemeClr val="bg1"/>
                </a:solidFill>
                <a:latin typeface="Futura-Light" panose="020B0400000000000000" pitchFamily="34" charset="0"/>
              </a:rPr>
              <a:t>IV / Développement </a:t>
            </a:r>
            <a:endParaRPr lang="fr-FR" dirty="0">
              <a:solidFill>
                <a:schemeClr val="bg1"/>
              </a:solidFill>
              <a:latin typeface="Futura-Light" panose="020B0400000000000000" pitchFamily="34" charset="0"/>
            </a:endParaRPr>
          </a:p>
        </p:txBody>
      </p:sp>
      <p:sp>
        <p:nvSpPr>
          <p:cNvPr id="3" name="Espace réservé du contenu 2"/>
          <p:cNvSpPr>
            <a:spLocks noGrp="1"/>
          </p:cNvSpPr>
          <p:nvPr>
            <p:ph idx="1"/>
          </p:nvPr>
        </p:nvSpPr>
        <p:spPr/>
        <p:txBody>
          <a:bodyPr/>
          <a:lstStyle/>
          <a:p>
            <a:r>
              <a:rPr lang="fr-FR" dirty="0" smtClean="0">
                <a:solidFill>
                  <a:schemeClr val="bg1"/>
                </a:solidFill>
                <a:latin typeface="Futura Std Medium" panose="020B0502020204020303" pitchFamily="34" charset="0"/>
              </a:rPr>
              <a:t>Le </a:t>
            </a:r>
            <a:r>
              <a:rPr lang="fr-FR" dirty="0" err="1" smtClean="0">
                <a:solidFill>
                  <a:schemeClr val="bg1"/>
                </a:solidFill>
                <a:latin typeface="Futura Std Medium" panose="020B0502020204020303" pitchFamily="34" charset="0"/>
              </a:rPr>
              <a:t>developpement</a:t>
            </a:r>
            <a:r>
              <a:rPr lang="fr-FR" dirty="0" smtClean="0">
                <a:solidFill>
                  <a:schemeClr val="bg1"/>
                </a:solidFill>
                <a:latin typeface="Futura Std Medium" panose="020B0502020204020303" pitchFamily="34" charset="0"/>
              </a:rPr>
              <a:t> a été commencé sur une base très simpliste de moteur de jeu réalisé par des étudiants de l’année dernière, permettant d’afficher du texte et de faire des choix basiques.</a:t>
            </a:r>
          </a:p>
          <a:p>
            <a:r>
              <a:rPr lang="fr-FR" dirty="0" smtClean="0">
                <a:solidFill>
                  <a:schemeClr val="bg1"/>
                </a:solidFill>
                <a:latin typeface="Futura Std Medium" panose="020B0502020204020303" pitchFamily="34" charset="0"/>
              </a:rPr>
              <a:t>A partir de ce moteur là, nous avons définit comment nous allions organiser nos données, à partir de nos besoins en images, musiques et textes.</a:t>
            </a:r>
          </a:p>
          <a:p>
            <a:r>
              <a:rPr lang="fr-FR" dirty="0" smtClean="0">
                <a:solidFill>
                  <a:schemeClr val="bg1"/>
                </a:solidFill>
                <a:latin typeface="Futura Std Medium" panose="020B0502020204020303" pitchFamily="34" charset="0"/>
              </a:rPr>
              <a:t>L’intégration du design réalisé.</a:t>
            </a:r>
          </a:p>
          <a:p>
            <a:r>
              <a:rPr lang="fr-FR" dirty="0" smtClean="0">
                <a:solidFill>
                  <a:schemeClr val="bg1"/>
                </a:solidFill>
                <a:latin typeface="Futura Std Medium" panose="020B0502020204020303" pitchFamily="34" charset="0"/>
              </a:rPr>
              <a:t>Une gestion des paramètres basiques permettant de changer la taille du texte, la vitesse de défilement, le passage automatique. </a:t>
            </a:r>
            <a:endParaRPr lang="fr-FR" dirty="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318831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6" y="-680957"/>
            <a:ext cx="12468225" cy="8281135"/>
          </a:xfrm>
          <a:prstGeom prst="rect">
            <a:avLst/>
          </a:prstGeom>
        </p:spPr>
      </p:pic>
      <p:sp>
        <p:nvSpPr>
          <p:cNvPr id="3" name="Espace réservé du contenu 2"/>
          <p:cNvSpPr>
            <a:spLocks noGrp="1"/>
          </p:cNvSpPr>
          <p:nvPr>
            <p:ph idx="1"/>
          </p:nvPr>
        </p:nvSpPr>
        <p:spPr>
          <a:xfrm>
            <a:off x="838200" y="849664"/>
            <a:ext cx="10515600" cy="5327299"/>
          </a:xfrm>
        </p:spPr>
        <p:txBody>
          <a:bodyPr/>
          <a:lstStyle/>
          <a:p>
            <a:r>
              <a:rPr lang="fr-FR" dirty="0" smtClean="0">
                <a:solidFill>
                  <a:schemeClr val="bg1"/>
                </a:solidFill>
                <a:latin typeface="Futura Std Medium" panose="020B0502020204020303" pitchFamily="34" charset="0"/>
              </a:rPr>
              <a:t>Un système de sauvegarde</a:t>
            </a:r>
          </a:p>
          <a:p>
            <a:r>
              <a:rPr lang="fr-FR" dirty="0" smtClean="0">
                <a:solidFill>
                  <a:schemeClr val="bg1"/>
                </a:solidFill>
                <a:latin typeface="Futura Std Medium" panose="020B0502020204020303" pitchFamily="34" charset="0"/>
              </a:rPr>
              <a:t>Une gestion de variables permettant d’ajouter des nuances assez fine dans les choix du joueurs. En fonction de ces choix, le joueur possède un niveau de karma qui varie en bien ou en mal et qui pourra influencer sur le résultat de certains choix ou certaines actions.</a:t>
            </a:r>
            <a:endParaRPr lang="fr-FR" dirty="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16127675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06256"/>
            <a:ext cx="12192000" cy="7664306"/>
          </a:xfrm>
          <a:prstGeom prst="rect">
            <a:avLst/>
          </a:prstGeom>
        </p:spPr>
      </p:pic>
      <p:sp>
        <p:nvSpPr>
          <p:cNvPr id="2" name="Titre 1"/>
          <p:cNvSpPr>
            <a:spLocks noGrp="1"/>
          </p:cNvSpPr>
          <p:nvPr>
            <p:ph type="title"/>
          </p:nvPr>
        </p:nvSpPr>
        <p:spPr/>
        <p:txBody>
          <a:bodyPr/>
          <a:lstStyle/>
          <a:p>
            <a:r>
              <a:rPr lang="fr-FR" dirty="0" smtClean="0">
                <a:solidFill>
                  <a:schemeClr val="bg1"/>
                </a:solidFill>
                <a:latin typeface="Futura-Light" panose="020B0400000000000000" pitchFamily="34" charset="0"/>
              </a:rPr>
              <a:t>V / Ecriture du scénario</a:t>
            </a:r>
            <a:endParaRPr lang="fr-FR" dirty="0">
              <a:solidFill>
                <a:schemeClr val="bg1"/>
              </a:solidFill>
              <a:latin typeface="Futura-Light" panose="020B0400000000000000" pitchFamily="34" charset="0"/>
            </a:endParaRPr>
          </a:p>
        </p:txBody>
      </p:sp>
      <p:sp>
        <p:nvSpPr>
          <p:cNvPr id="3" name="Espace réservé du contenu 2"/>
          <p:cNvSpPr>
            <a:spLocks noGrp="1"/>
          </p:cNvSpPr>
          <p:nvPr>
            <p:ph idx="1"/>
          </p:nvPr>
        </p:nvSpPr>
        <p:spPr/>
        <p:txBody>
          <a:bodyPr/>
          <a:lstStyle/>
          <a:p>
            <a:r>
              <a:rPr lang="fr-FR" dirty="0" smtClean="0">
                <a:solidFill>
                  <a:schemeClr val="bg1"/>
                </a:solidFill>
                <a:latin typeface="Futura Std Medium" panose="020B0502020204020303" pitchFamily="34" charset="0"/>
              </a:rPr>
              <a:t>Nous avons penser le scénario au tout début du projet, et </a:t>
            </a:r>
            <a:r>
              <a:rPr lang="fr-FR" dirty="0" err="1" smtClean="0">
                <a:solidFill>
                  <a:schemeClr val="bg1"/>
                </a:solidFill>
                <a:latin typeface="Futura Std Medium" panose="020B0502020204020303" pitchFamily="34" charset="0"/>
              </a:rPr>
              <a:t>co</a:t>
            </a:r>
            <a:r>
              <a:rPr lang="fr-FR" dirty="0" smtClean="0">
                <a:solidFill>
                  <a:schemeClr val="bg1"/>
                </a:solidFill>
                <a:latin typeface="Futura Std Medium" panose="020B0502020204020303" pitchFamily="34" charset="0"/>
              </a:rPr>
              <a:t>-scénarisé tout du long.</a:t>
            </a:r>
          </a:p>
          <a:p>
            <a:r>
              <a:rPr lang="fr-FR" dirty="0" smtClean="0">
                <a:solidFill>
                  <a:schemeClr val="bg1"/>
                </a:solidFill>
                <a:latin typeface="Futura Std Medium" panose="020B0502020204020303" pitchFamily="34" charset="0"/>
              </a:rPr>
              <a:t>Nous avons trouver le pitch de l’histoire en amont du projet pour pouvoir directement commencer le codage et l’avancer en ayant des lignes directrices fiables.</a:t>
            </a:r>
          </a:p>
          <a:p>
            <a:r>
              <a:rPr lang="fr-FR" dirty="0" smtClean="0">
                <a:solidFill>
                  <a:schemeClr val="bg1"/>
                </a:solidFill>
                <a:latin typeface="Futura Std Medium" panose="020B0502020204020303" pitchFamily="34" charset="0"/>
              </a:rPr>
              <a:t>Les points de passages du scénario ont étés décidés ensemble, puis nous avons chacun ajouté nos idées sur ceux-ci. </a:t>
            </a:r>
          </a:p>
          <a:p>
            <a:r>
              <a:rPr lang="fr-FR" dirty="0" smtClean="0">
                <a:solidFill>
                  <a:schemeClr val="bg1"/>
                </a:solidFill>
                <a:latin typeface="Futura Std Medium" panose="020B0502020204020303" pitchFamily="34" charset="0"/>
              </a:rPr>
              <a:t>Nous sommes en complémentarité car max écrit vite, et guillaume écrit mieux. </a:t>
            </a:r>
          </a:p>
          <a:p>
            <a:pPr marL="0" indent="0">
              <a:buNone/>
            </a:pPr>
            <a:endParaRPr lang="fr-FR" dirty="0" smtClean="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5694817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9061" y="-2019299"/>
            <a:ext cx="16892955" cy="9982200"/>
          </a:xfrm>
          <a:prstGeom prst="rect">
            <a:avLst/>
          </a:prstGeom>
        </p:spPr>
      </p:pic>
      <p:sp>
        <p:nvSpPr>
          <p:cNvPr id="2" name="Titre 1"/>
          <p:cNvSpPr>
            <a:spLocks noGrp="1"/>
          </p:cNvSpPr>
          <p:nvPr>
            <p:ph type="title"/>
          </p:nvPr>
        </p:nvSpPr>
        <p:spPr/>
        <p:txBody>
          <a:bodyPr/>
          <a:lstStyle/>
          <a:p>
            <a:r>
              <a:rPr lang="fr-FR" dirty="0" smtClean="0">
                <a:solidFill>
                  <a:schemeClr val="bg1"/>
                </a:solidFill>
              </a:rPr>
              <a:t>VI / COM</a:t>
            </a:r>
            <a:endParaRPr lang="fr-FR" dirty="0">
              <a:solidFill>
                <a:schemeClr val="bg1"/>
              </a:solidFill>
            </a:endParaRPr>
          </a:p>
        </p:txBody>
      </p:sp>
      <p:sp>
        <p:nvSpPr>
          <p:cNvPr id="3" name="Espace réservé du contenu 2"/>
          <p:cNvSpPr>
            <a:spLocks noGrp="1"/>
          </p:cNvSpPr>
          <p:nvPr>
            <p:ph idx="1"/>
          </p:nvPr>
        </p:nvSpPr>
        <p:spPr/>
        <p:txBody>
          <a:bodyPr/>
          <a:lstStyle/>
          <a:p>
            <a:r>
              <a:rPr lang="fr-FR" dirty="0" smtClean="0">
                <a:solidFill>
                  <a:schemeClr val="bg1"/>
                </a:solidFill>
                <a:latin typeface="Futura Std Medium" panose="020B0502020204020303" pitchFamily="34" charset="0"/>
              </a:rPr>
              <a:t>Plusieurs outils ont étés utilisés : </a:t>
            </a:r>
          </a:p>
          <a:p>
            <a:r>
              <a:rPr lang="fr-FR" dirty="0" smtClean="0">
                <a:solidFill>
                  <a:schemeClr val="bg1"/>
                </a:solidFill>
                <a:latin typeface="Futura Std Medium" panose="020B0502020204020303" pitchFamily="34" charset="0"/>
              </a:rPr>
              <a:t>Page Facebook </a:t>
            </a:r>
          </a:p>
          <a:p>
            <a:r>
              <a:rPr lang="fr-FR" dirty="0" smtClean="0">
                <a:solidFill>
                  <a:schemeClr val="bg1"/>
                </a:solidFill>
                <a:latin typeface="Futura Std Medium" panose="020B0502020204020303" pitchFamily="34" charset="0"/>
              </a:rPr>
              <a:t>Site web</a:t>
            </a:r>
          </a:p>
          <a:p>
            <a:r>
              <a:rPr lang="fr-FR" dirty="0" smtClean="0">
                <a:solidFill>
                  <a:schemeClr val="bg1"/>
                </a:solidFill>
                <a:latin typeface="Futura Std Medium" panose="020B0502020204020303" pitchFamily="34" charset="0"/>
              </a:rPr>
              <a:t>Formulaire </a:t>
            </a:r>
            <a:r>
              <a:rPr lang="fr-FR" dirty="0" err="1" smtClean="0">
                <a:solidFill>
                  <a:schemeClr val="bg1"/>
                </a:solidFill>
                <a:latin typeface="Futura Std Medium" panose="020B0502020204020303" pitchFamily="34" charset="0"/>
              </a:rPr>
              <a:t>google</a:t>
            </a:r>
            <a:r>
              <a:rPr lang="fr-FR" dirty="0" smtClean="0">
                <a:solidFill>
                  <a:schemeClr val="bg1"/>
                </a:solidFill>
                <a:latin typeface="Futura Std Medium" panose="020B0502020204020303" pitchFamily="34" charset="0"/>
              </a:rPr>
              <a:t> </a:t>
            </a:r>
            <a:r>
              <a:rPr lang="fr-FR" dirty="0" err="1" smtClean="0">
                <a:solidFill>
                  <a:schemeClr val="bg1"/>
                </a:solidFill>
                <a:latin typeface="Futura Std Medium" panose="020B0502020204020303" pitchFamily="34" charset="0"/>
              </a:rPr>
              <a:t>form</a:t>
            </a:r>
            <a:r>
              <a:rPr lang="fr-FR" dirty="0" smtClean="0">
                <a:solidFill>
                  <a:schemeClr val="bg1"/>
                </a:solidFill>
                <a:latin typeface="Futura Std Medium" panose="020B0502020204020303" pitchFamily="34" charset="0"/>
              </a:rPr>
              <a:t> </a:t>
            </a:r>
          </a:p>
          <a:p>
            <a:r>
              <a:rPr lang="fr-FR" dirty="0" err="1" smtClean="0">
                <a:solidFill>
                  <a:schemeClr val="bg1"/>
                </a:solidFill>
                <a:latin typeface="Futura Std Medium" panose="020B0502020204020303" pitchFamily="34" charset="0"/>
              </a:rPr>
              <a:t>Trailer</a:t>
            </a:r>
            <a:r>
              <a:rPr lang="fr-FR" dirty="0" smtClean="0">
                <a:solidFill>
                  <a:schemeClr val="bg1"/>
                </a:solidFill>
                <a:latin typeface="Futura Std Medium" panose="020B0502020204020303" pitchFamily="34" charset="0"/>
              </a:rPr>
              <a:t> </a:t>
            </a:r>
          </a:p>
          <a:p>
            <a:r>
              <a:rPr lang="fr-FR" dirty="0" err="1" smtClean="0">
                <a:solidFill>
                  <a:schemeClr val="bg1"/>
                </a:solidFill>
                <a:latin typeface="Futura Std Medium" panose="020B0502020204020303" pitchFamily="34" charset="0"/>
              </a:rPr>
              <a:t>Reddit</a:t>
            </a:r>
            <a:endParaRPr lang="fr-FR" dirty="0" smtClean="0">
              <a:solidFill>
                <a:schemeClr val="bg1"/>
              </a:solidFill>
              <a:latin typeface="Futura Std Medium" panose="020B0502020204020303" pitchFamily="34" charset="0"/>
            </a:endParaRPr>
          </a:p>
          <a:p>
            <a:r>
              <a:rPr lang="fr-FR" dirty="0" smtClean="0">
                <a:solidFill>
                  <a:schemeClr val="bg1"/>
                </a:solidFill>
                <a:latin typeface="Futura Std Medium" panose="020B0502020204020303" pitchFamily="34" charset="0"/>
              </a:rPr>
              <a:t>Affiches ( tous les BDE + Jean </a:t>
            </a:r>
            <a:r>
              <a:rPr lang="fr-FR" dirty="0" err="1" smtClean="0">
                <a:solidFill>
                  <a:schemeClr val="bg1"/>
                </a:solidFill>
                <a:latin typeface="Futura Std Medium" panose="020B0502020204020303" pitchFamily="34" charset="0"/>
              </a:rPr>
              <a:t>perrin</a:t>
            </a:r>
            <a:r>
              <a:rPr lang="fr-FR" dirty="0" smtClean="0">
                <a:solidFill>
                  <a:schemeClr val="bg1"/>
                </a:solidFill>
                <a:latin typeface="Futura Std Medium" panose="020B0502020204020303" pitchFamily="34" charset="0"/>
              </a:rPr>
              <a:t>)</a:t>
            </a:r>
          </a:p>
          <a:p>
            <a:r>
              <a:rPr lang="fr-FR" dirty="0" smtClean="0">
                <a:solidFill>
                  <a:schemeClr val="bg1"/>
                </a:solidFill>
                <a:latin typeface="Futura Std Medium" panose="020B0502020204020303" pitchFamily="34" charset="0"/>
              </a:rPr>
              <a:t>Musique </a:t>
            </a:r>
          </a:p>
          <a:p>
            <a:endParaRPr lang="fr-FR" dirty="0" smtClean="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717772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16785" y="-1104900"/>
            <a:ext cx="20075273" cy="8909812"/>
          </a:xfrm>
          <a:prstGeom prst="rect">
            <a:avLst/>
          </a:prstGeom>
        </p:spPr>
      </p:pic>
      <p:sp>
        <p:nvSpPr>
          <p:cNvPr id="2" name="Titre 1"/>
          <p:cNvSpPr>
            <a:spLocks noGrp="1"/>
          </p:cNvSpPr>
          <p:nvPr>
            <p:ph type="title"/>
          </p:nvPr>
        </p:nvSpPr>
        <p:spPr/>
        <p:txBody>
          <a:bodyPr/>
          <a:lstStyle/>
          <a:p>
            <a:r>
              <a:rPr lang="fr-FR" dirty="0" smtClean="0">
                <a:solidFill>
                  <a:schemeClr val="bg1"/>
                </a:solidFill>
              </a:rPr>
              <a:t>VII / </a:t>
            </a:r>
            <a:r>
              <a:rPr lang="fr-FR" dirty="0" err="1" smtClean="0">
                <a:solidFill>
                  <a:schemeClr val="bg1"/>
                </a:solidFill>
              </a:rPr>
              <a:t>Assets</a:t>
            </a:r>
            <a:r>
              <a:rPr lang="fr-FR" dirty="0" smtClean="0">
                <a:solidFill>
                  <a:schemeClr val="bg1"/>
                </a:solidFill>
              </a:rPr>
              <a:t> et design</a:t>
            </a:r>
            <a:endParaRPr lang="fr-FR" dirty="0">
              <a:solidFill>
                <a:schemeClr val="bg1"/>
              </a:solidFill>
            </a:endParaRPr>
          </a:p>
        </p:txBody>
      </p:sp>
      <p:sp>
        <p:nvSpPr>
          <p:cNvPr id="3" name="Espace réservé du contenu 2"/>
          <p:cNvSpPr>
            <a:spLocks noGrp="1"/>
          </p:cNvSpPr>
          <p:nvPr>
            <p:ph idx="1"/>
          </p:nvPr>
        </p:nvSpPr>
        <p:spPr/>
        <p:txBody>
          <a:bodyPr/>
          <a:lstStyle/>
          <a:p>
            <a:r>
              <a:rPr lang="fr-FR" dirty="0" smtClean="0">
                <a:solidFill>
                  <a:schemeClr val="bg1"/>
                </a:solidFill>
                <a:latin typeface="Futura Std Medium" panose="020B0502020204020303" pitchFamily="34" charset="0"/>
              </a:rPr>
              <a:t>Le logo représente une </a:t>
            </a:r>
            <a:r>
              <a:rPr lang="fr-FR" dirty="0" err="1" smtClean="0">
                <a:solidFill>
                  <a:schemeClr val="bg1"/>
                </a:solidFill>
                <a:latin typeface="Futura Std Medium" panose="020B0502020204020303" pitchFamily="34" charset="0"/>
              </a:rPr>
              <a:t>trâme</a:t>
            </a:r>
            <a:r>
              <a:rPr lang="fr-FR" dirty="0" smtClean="0">
                <a:solidFill>
                  <a:schemeClr val="bg1"/>
                </a:solidFill>
                <a:latin typeface="Futura Std Medium" panose="020B0502020204020303" pitchFamily="34" charset="0"/>
              </a:rPr>
              <a:t> scénaristique simplifiée et utilise une police fantaisiste + droits;</a:t>
            </a:r>
          </a:p>
          <a:p>
            <a:r>
              <a:rPr lang="fr-FR" dirty="0" smtClean="0">
                <a:solidFill>
                  <a:schemeClr val="bg1"/>
                </a:solidFill>
                <a:latin typeface="Futura Std Medium" panose="020B0502020204020303" pitchFamily="34" charset="0"/>
              </a:rPr>
              <a:t>L’univers graphique du jeu cherche à être coloré, assez stylisé et inspiré de la BD et des RPG rétros. </a:t>
            </a:r>
            <a:endParaRPr lang="fr-FR" dirty="0">
              <a:solidFill>
                <a:schemeClr val="bg1"/>
              </a:solidFill>
              <a:latin typeface="Futura Std Medium" panose="020B0502020204020303" pitchFamily="34" charset="0"/>
            </a:endParaRPr>
          </a:p>
          <a:p>
            <a:r>
              <a:rPr lang="fr-FR" dirty="0" smtClean="0">
                <a:solidFill>
                  <a:schemeClr val="bg1"/>
                </a:solidFill>
                <a:latin typeface="Futura Std Medium" panose="020B0502020204020303" pitchFamily="34" charset="0"/>
              </a:rPr>
              <a:t>Les personnages ont été réalisés en pixel art car c’est un style rapide et qui rend bien et dans le thème.</a:t>
            </a:r>
          </a:p>
          <a:p>
            <a:r>
              <a:rPr lang="fr-FR" dirty="0" smtClean="0">
                <a:solidFill>
                  <a:schemeClr val="bg1"/>
                </a:solidFill>
                <a:latin typeface="Futura Std Medium" panose="020B0502020204020303" pitchFamily="34" charset="0"/>
              </a:rPr>
              <a:t>Musique calme afin de ne pas déranger la lecture de l’histoire et de ne pas déconcentrer le lecteur </a:t>
            </a:r>
            <a:endParaRPr lang="fr-FR" dirty="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3586363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512</Words>
  <Application>Microsoft Office PowerPoint</Application>
  <PresentationFormat>Grand écran</PresentationFormat>
  <Paragraphs>50</Paragraphs>
  <Slides>12</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vt:i4>
      </vt:variant>
    </vt:vector>
  </HeadingPairs>
  <TitlesOfParts>
    <vt:vector size="18" baseType="lpstr">
      <vt:lpstr>Arial</vt:lpstr>
      <vt:lpstr>Calibri</vt:lpstr>
      <vt:lpstr>Calibri Light</vt:lpstr>
      <vt:lpstr>Futura Std Medium</vt:lpstr>
      <vt:lpstr>Futura-Light</vt:lpstr>
      <vt:lpstr>Thème Office</vt:lpstr>
      <vt:lpstr>INKARMA </vt:lpstr>
      <vt:lpstr>I/ Origine du projet</vt:lpstr>
      <vt:lpstr>II/ Objectifs </vt:lpstr>
      <vt:lpstr>III/ Concept/pitch(Univers)</vt:lpstr>
      <vt:lpstr>IV / Développement </vt:lpstr>
      <vt:lpstr>Présentation PowerPoint</vt:lpstr>
      <vt:lpstr>V / Ecriture du scénario</vt:lpstr>
      <vt:lpstr>VI / COM</vt:lpstr>
      <vt:lpstr>VII / Assets et design</vt:lpstr>
      <vt:lpstr>VIII / Bilan </vt:lpstr>
      <vt:lpstr>IX / Conclusion</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INKARMA </dc:title>
  <dc:creator>G u i l l a u m e</dc:creator>
  <cp:lastModifiedBy>G u i l l a u m e</cp:lastModifiedBy>
  <cp:revision>14</cp:revision>
  <dcterms:created xsi:type="dcterms:W3CDTF">2017-01-04T11:25:17Z</dcterms:created>
  <dcterms:modified xsi:type="dcterms:W3CDTF">2017-01-08T17:28:15Z</dcterms:modified>
</cp:coreProperties>
</file>